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5"/>
  </p:notesMasterIdLst>
  <p:sldIdLst>
    <p:sldId id="259" r:id="rId2"/>
    <p:sldId id="264" r:id="rId3"/>
    <p:sldId id="266" r:id="rId4"/>
    <p:sldId id="418" r:id="rId5"/>
    <p:sldId id="372" r:id="rId6"/>
    <p:sldId id="442" r:id="rId7"/>
    <p:sldId id="419" r:id="rId8"/>
    <p:sldId id="443" r:id="rId9"/>
    <p:sldId id="448" r:id="rId10"/>
    <p:sldId id="444" r:id="rId11"/>
    <p:sldId id="449" r:id="rId12"/>
    <p:sldId id="450" r:id="rId13"/>
    <p:sldId id="445" r:id="rId14"/>
    <p:sldId id="446" r:id="rId15"/>
    <p:sldId id="447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3" r:id="rId28"/>
    <p:sldId id="464" r:id="rId29"/>
    <p:sldId id="462" r:id="rId30"/>
    <p:sldId id="465" r:id="rId31"/>
    <p:sldId id="466" r:id="rId32"/>
    <p:sldId id="467" r:id="rId33"/>
    <p:sldId id="347" r:id="rId34"/>
  </p:sldIdLst>
  <p:sldSz cx="9144000" cy="5143500" type="screen16x9"/>
  <p:notesSz cx="6858000" cy="9144000"/>
  <p:embeddedFontLst>
    <p:embeddedFont>
      <p:font typeface="IBM Plex Sans" panose="020B0604020202020204" charset="0"/>
      <p:regular r:id="rId36"/>
      <p:bold r:id="rId37"/>
      <p:italic r:id="rId38"/>
      <p:boldItalic r:id="rId39"/>
    </p:embeddedFont>
    <p:embeddedFont>
      <p:font typeface="IBM Plex Sans SemiBold" panose="020B060402020202020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Rod" panose="02030509050101010101" pitchFamily="49" charset="-79"/>
      <p:regular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B57BD6A-21EC-4B81-8FC2-2AB23DB89556}">
  <a:tblStyle styleId="{2B57BD6A-21EC-4B81-8FC2-2AB23DB8955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CE29619-DB8D-4CAF-B46D-7D79855ED5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-74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7492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5" r:id="rId3"/>
    <p:sldLayoutId id="2147483667" r:id="rId4"/>
    <p:sldLayoutId id="2147483672" r:id="rId5"/>
    <p:sldLayoutId id="2147483682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431394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ru-RU" dirty="0" smtClean="0"/>
              <a:t>Регрессионный анализ</a:t>
            </a:r>
            <a:r>
              <a:rPr lang="ru-RU" dirty="0"/>
              <a:t/>
            </a:r>
            <a:br>
              <a:rPr lang="ru-RU" dirty="0"/>
            </a:b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493600" y="3272200"/>
            <a:ext cx="3852000" cy="338524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r>
              <a:rPr lang="ru-RU" dirty="0" smtClean="0"/>
              <a:t>Линейная регрессия. Логистическая регрессия.</a:t>
            </a:r>
            <a:endParaRPr sz="10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b="1" dirty="0" smtClean="0"/>
              <a:t>У</a:t>
            </a:r>
            <a:r>
              <a:rPr lang="ru-RU" dirty="0" smtClean="0"/>
              <a:t>словия применимости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ru-RU" dirty="0" smtClean="0"/>
                  <a:t>1 Наличие </a:t>
                </a:r>
                <a:r>
                  <a:rPr lang="ru-RU" dirty="0"/>
                  <a:t>линейной зависимости между независимой переменной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ru-RU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и зависимой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𝑦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ru-RU" dirty="0" smtClean="0"/>
                  <a:t>2 Независимость </a:t>
                </a:r>
                <a:r>
                  <a:rPr lang="ru-RU" dirty="0"/>
                  <a:t>остатков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dirty="0" smtClean="0"/>
                  <a:t>3 Для </a:t>
                </a:r>
                <a:r>
                  <a:rPr lang="ru-RU" dirty="0"/>
                  <a:t>любого значения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ru-RU" dirty="0"/>
                  <a:t> значение зависимой переменной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ru-RU" dirty="0"/>
                  <a:t> распределено нормально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dirty="0" smtClean="0"/>
                  <a:t>4 Гомоскедастичность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16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540000" y="720000"/>
                <a:ext cx="8064000" cy="553998"/>
              </a:xfrm>
            </p:spPr>
            <p:txBody>
              <a:bodyPr/>
              <a:lstStyle/>
              <a:p>
                <a:r>
                  <a:rPr lang="ru-RU" b="1" dirty="0">
                    <a:solidFill>
                      <a:schemeClr val="tx1"/>
                    </a:solidFill>
                  </a:rPr>
                  <a:t>1.</a:t>
                </a:r>
                <a:r>
                  <a:rPr lang="ru-RU" b="1" dirty="0"/>
                  <a:t>Наличие линейной зависимости между независимой переменной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𝒙</m:t>
                    </m:r>
                  </m:oMath>
                </a14:m>
                <a:r>
                  <a:rPr lang="ru-RU" b="1" dirty="0"/>
                  <a:t> и зависимой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𝒚</m:t>
                    </m:r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0000" y="720000"/>
                <a:ext cx="8064000" cy="553998"/>
              </a:xfrm>
              <a:blipFill rotWithShape="1">
                <a:blip r:embed="rId2"/>
                <a:stretch>
                  <a:fillRect l="-1815" t="-13187" r="-1664" b="-252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endParaRPr lang="ru-RU" dirty="0" smtClean="0"/>
              </a:p>
              <a:p>
                <a:r>
                  <a:rPr lang="ru-RU" dirty="0" smtClean="0"/>
                  <a:t>Проверка условия: график</a:t>
                </a:r>
              </a:p>
              <a:p>
                <a:endParaRPr lang="ru-RU" dirty="0" smtClean="0">
                  <a:solidFill>
                    <a:schemeClr val="tx1"/>
                  </a:solidFill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</a:rPr>
                  <a:t>Как решить задачу </a:t>
                </a:r>
                <a:r>
                  <a:rPr lang="ru-RU" dirty="0" smtClean="0">
                    <a:solidFill>
                      <a:schemeClr val="tx1"/>
                    </a:solidFill>
                  </a:rPr>
                  <a:t>нелинейности?</a:t>
                </a:r>
              </a:p>
              <a:p>
                <a:endParaRPr lang="ru-RU" dirty="0" smtClean="0">
                  <a:solidFill>
                    <a:schemeClr val="tx1"/>
                  </a:solidFill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</a:rPr>
                  <a:t>Нелинейная  трансформация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или/и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Clr>
                    <a:schemeClr val="accent4">
                      <a:lumMod val="75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ru-RU" dirty="0">
                    <a:solidFill>
                      <a:schemeClr val="tx1"/>
                    </a:solidFill>
                  </a:rPr>
                  <a:t> логарифм</a:t>
                </a:r>
                <a:r>
                  <a:rPr lang="ru-RU" dirty="0" smtClean="0">
                    <a:solidFill>
                      <a:schemeClr val="tx1"/>
                    </a:solidFill>
                  </a:rPr>
                  <a:t>,</a:t>
                </a:r>
              </a:p>
              <a:p>
                <a:pPr marL="171450" indent="-171450">
                  <a:lnSpc>
                    <a:spcPct val="150000"/>
                  </a:lnSpc>
                  <a:buClr>
                    <a:schemeClr val="accent4">
                      <a:lumMod val="75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ru-RU" dirty="0"/>
                  <a:t>квадратный </a:t>
                </a:r>
                <a:r>
                  <a:rPr lang="ru-RU" dirty="0" smtClean="0"/>
                  <a:t>корень</a:t>
                </a:r>
              </a:p>
              <a:p>
                <a:pPr marL="171450" indent="-171450">
                  <a:lnSpc>
                    <a:spcPct val="150000"/>
                  </a:lnSpc>
                  <a:buClr>
                    <a:schemeClr val="accent4">
                      <a:lumMod val="75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ru-RU" dirty="0"/>
                  <a:t>умножение на обратное число     </a:t>
                </a:r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3"/>
                <a:stretch>
                  <a:fillRect l="-12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Проверка на условия применимости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20" y="1333499"/>
            <a:ext cx="2045049" cy="132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20" y="2885302"/>
            <a:ext cx="2512709" cy="137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52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2 Независимость </a:t>
            </a:r>
            <a:r>
              <a:rPr lang="ru-RU" dirty="0"/>
              <a:t>остатков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Мы не должны видеть какого-то шаблона в поведении остатков с течением времени</a:t>
            </a:r>
            <a:r>
              <a:rPr lang="ru-RU" dirty="0" smtClean="0"/>
              <a:t>. Например</a:t>
            </a:r>
            <a:r>
              <a:rPr lang="ru-RU" dirty="0"/>
              <a:t>, остатки не </a:t>
            </a:r>
            <a:r>
              <a:rPr lang="ru-RU" dirty="0" smtClean="0"/>
              <a:t>должны </a:t>
            </a:r>
            <a:r>
              <a:rPr lang="ru-RU" dirty="0"/>
              <a:t>постоянно с течением времени </a:t>
            </a:r>
            <a:r>
              <a:rPr lang="ru-RU" dirty="0" smtClean="0"/>
              <a:t>расти.</a:t>
            </a:r>
            <a:endParaRPr lang="ru-RU" dirty="0"/>
          </a:p>
          <a:p>
            <a:endParaRPr lang="ru-RU" dirty="0"/>
          </a:p>
          <a:p>
            <a:r>
              <a:rPr lang="ru-RU" dirty="0">
                <a:solidFill>
                  <a:schemeClr val="tx1"/>
                </a:solidFill>
              </a:rPr>
              <a:t>Если точки на графике остатков разбросаны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случайно </a:t>
            </a:r>
            <a:r>
              <a:rPr lang="ru-RU" dirty="0">
                <a:solidFill>
                  <a:schemeClr val="tx1"/>
                </a:solidFill>
              </a:rPr>
              <a:t>вокруг горизонтальной линии, то </a:t>
            </a:r>
          </a:p>
          <a:p>
            <a:r>
              <a:rPr lang="ru-RU" dirty="0">
                <a:solidFill>
                  <a:schemeClr val="tx1"/>
                </a:solidFill>
              </a:rPr>
              <a:t>данные подходят для модели линейной </a:t>
            </a:r>
            <a:r>
              <a:rPr lang="ru-RU" dirty="0" smtClean="0">
                <a:solidFill>
                  <a:schemeClr val="tx1"/>
                </a:solidFill>
              </a:rPr>
              <a:t>регрессии.</a:t>
            </a:r>
            <a:endParaRPr lang="ru-RU" dirty="0" smtClean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 smtClean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 smtClean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                                                                                                              </a:t>
            </a:r>
            <a:endParaRPr lang="ru-RU" dirty="0"/>
          </a:p>
          <a:p>
            <a:pPr algn="r"/>
            <a:r>
              <a:rPr lang="ru-RU" dirty="0" smtClean="0"/>
              <a:t>                                                                                                                 Эти </a:t>
            </a:r>
            <a:r>
              <a:rPr lang="ru-RU" dirty="0" smtClean="0"/>
              <a:t>два </a:t>
            </a:r>
            <a:r>
              <a:rPr lang="ru-RU" dirty="0" smtClean="0"/>
              <a:t>графика </a:t>
            </a:r>
            <a:r>
              <a:rPr lang="ru-RU" dirty="0"/>
              <a:t>показывают, что для данных </a:t>
            </a:r>
            <a:endParaRPr lang="ru-RU" dirty="0" smtClean="0"/>
          </a:p>
          <a:p>
            <a:pPr algn="r"/>
            <a:r>
              <a:rPr lang="ru-RU" dirty="0" smtClean="0"/>
              <a:t>  подойдет лучше </a:t>
            </a:r>
            <a:r>
              <a:rPr lang="ru-RU" dirty="0"/>
              <a:t>нелинейная </a:t>
            </a:r>
            <a:r>
              <a:rPr lang="ru-RU" dirty="0" smtClean="0"/>
              <a:t>модель. </a:t>
            </a:r>
          </a:p>
          <a:p>
            <a:pPr algn="r"/>
            <a:r>
              <a:rPr lang="ru-RU" dirty="0" smtClean="0">
                <a:solidFill>
                  <a:schemeClr val="tx1"/>
                </a:solidFill>
              </a:rPr>
              <a:t>Решить проблему можно также</a:t>
            </a:r>
          </a:p>
          <a:p>
            <a:pPr algn="r"/>
            <a:r>
              <a:rPr lang="ru-RU" dirty="0" smtClean="0">
                <a:solidFill>
                  <a:schemeClr val="tx1"/>
                </a:solidFill>
              </a:rPr>
              <a:t> путем </a:t>
            </a:r>
            <a:r>
              <a:rPr lang="ru-RU" dirty="0">
                <a:solidFill>
                  <a:schemeClr val="tx1"/>
                </a:solidFill>
              </a:rPr>
              <a:t>трансформации </a:t>
            </a:r>
            <a:r>
              <a:rPr lang="ru-RU" dirty="0" smtClean="0">
                <a:solidFill>
                  <a:schemeClr val="tx1"/>
                </a:solidFill>
              </a:rPr>
              <a:t>данных.</a:t>
            </a:r>
            <a:endParaRPr lang="ru-RU" dirty="0">
              <a:solidFill>
                <a:schemeClr val="tx1"/>
              </a:solidFill>
            </a:endParaRPr>
          </a:p>
          <a:p>
            <a:pPr algn="r"/>
            <a:endParaRPr lang="ru-RU" i="1" dirty="0"/>
          </a:p>
          <a:p>
            <a:r>
              <a:rPr lang="ru-RU" dirty="0" smtClean="0">
                <a:solidFill>
                  <a:schemeClr val="tx1"/>
                </a:solidFill>
              </a:rPr>
              <a:t>                      </a:t>
            </a:r>
            <a:endParaRPr lang="ru-RU" dirty="0">
              <a:solidFill>
                <a:schemeClr val="tx1"/>
              </a:solidFill>
            </a:endParaRP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Проверка на условия применимости</a:t>
            </a:r>
          </a:p>
          <a:p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1635559"/>
            <a:ext cx="3004853" cy="159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72" y="3183462"/>
            <a:ext cx="4017678" cy="105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49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Нормальное распределение остатков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ru-RU" dirty="0" smtClean="0"/>
              <a:t>остатков </a:t>
            </a:r>
            <a:r>
              <a:rPr lang="ru-RU" dirty="0"/>
              <a:t>следует нормальному </a:t>
            </a:r>
            <a:r>
              <a:rPr lang="ru-RU" dirty="0" smtClean="0"/>
              <a:t>распределению.</a:t>
            </a:r>
          </a:p>
          <a:p>
            <a:pPr>
              <a:lnSpc>
                <a:spcPct val="150000"/>
              </a:lnSpc>
            </a:pPr>
            <a:r>
              <a:rPr lang="ru-RU" i="1" dirty="0">
                <a:solidFill>
                  <a:schemeClr val="tx1"/>
                </a:solidFill>
              </a:rPr>
              <a:t>Методы проверки этого условия: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QQ-plot</a:t>
            </a:r>
            <a:endParaRPr lang="ru-RU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Тест Шапиро-</a:t>
            </a:r>
            <a:r>
              <a:rPr lang="ru-RU" dirty="0" err="1">
                <a:solidFill>
                  <a:schemeClr val="tx1"/>
                </a:solidFill>
              </a:rPr>
              <a:t>Уилка</a:t>
            </a:r>
            <a:endParaRPr lang="ru-RU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ru-RU" dirty="0">
              <a:solidFill>
                <a:schemeClr val="tx1"/>
              </a:solidFill>
            </a:endParaRP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Проверка на условия применимости</a:t>
            </a:r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67" y="1530350"/>
            <a:ext cx="4482783" cy="1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67" y="3060700"/>
            <a:ext cx="3263583" cy="1587500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235088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Гомоскедастичность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ru-RU" dirty="0" smtClean="0">
                    <a:solidFill>
                      <a:schemeClr val="tx1"/>
                    </a:solidFill>
                  </a:rPr>
                  <a:t>Под этим свойством понимается постоянство </a:t>
                </a:r>
                <a:r>
                  <a:rPr lang="ru-RU" dirty="0">
                    <a:solidFill>
                      <a:schemeClr val="tx1"/>
                    </a:solidFill>
                  </a:rPr>
                  <a:t>дисперсии при всех </a:t>
                </a:r>
                <a:r>
                  <a:rPr lang="ru-RU" dirty="0" smtClean="0">
                    <a:solidFill>
                      <a:schemeClr val="tx1"/>
                    </a:solidFill>
                  </a:rPr>
                  <a:t>значениях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/>
                      </a:rPr>
                      <m:t>. 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Т.е. стандартное отклонение σ одинаково при всех значениях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ru-RU" dirty="0" smtClean="0">
                    <a:solidFill>
                      <a:schemeClr val="tx1"/>
                    </a:solidFill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</a:rPr>
                  <a:t>если разброс остатков неравномерный , то говорят о присутствии </a:t>
                </a:r>
                <a:r>
                  <a:rPr lang="ru-RU" b="1" dirty="0" err="1" smtClean="0">
                    <a:solidFill>
                      <a:schemeClr val="tx1"/>
                    </a:solidFill>
                  </a:rPr>
                  <a:t>гетероскедастичности</a:t>
                </a:r>
                <a:r>
                  <a:rPr lang="ru-RU" b="1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ru-RU" b="1" dirty="0">
                  <a:solidFill>
                    <a:schemeClr val="tx1"/>
                  </a:solidFill>
                </a:endParaRPr>
              </a:p>
              <a:p>
                <a:endParaRPr lang="ru-RU" b="1" dirty="0" smtClean="0">
                  <a:solidFill>
                    <a:schemeClr val="tx1"/>
                  </a:solidFill>
                </a:endParaRPr>
              </a:p>
              <a:p>
                <a:endParaRPr lang="ru-RU" b="1" dirty="0">
                  <a:solidFill>
                    <a:schemeClr val="tx1"/>
                  </a:solidFill>
                </a:endParaRPr>
              </a:p>
              <a:p>
                <a:endParaRPr lang="ru-RU" b="1" dirty="0" smtClean="0">
                  <a:solidFill>
                    <a:schemeClr val="tx1"/>
                  </a:solidFill>
                </a:endParaRPr>
              </a:p>
              <a:p>
                <a:r>
                  <a:rPr lang="ru-RU" dirty="0"/>
                  <a:t>Проверить на наличие </a:t>
                </a:r>
                <a:r>
                  <a:rPr lang="ru-RU" dirty="0" err="1" smtClean="0"/>
                  <a:t>гетероскедастичности</a:t>
                </a:r>
                <a:endParaRPr lang="ru-RU" dirty="0" smtClean="0"/>
              </a:p>
              <a:p>
                <a:r>
                  <a:rPr lang="ru-RU" dirty="0" smtClean="0"/>
                  <a:t>можно </a:t>
                </a:r>
                <a:r>
                  <a:rPr lang="ru-RU" dirty="0"/>
                  <a:t>с помощью графика. </a:t>
                </a:r>
                <a:endParaRPr lang="ru-RU" dirty="0" smtClean="0"/>
              </a:p>
              <a:p>
                <a:endParaRPr lang="ru-RU" dirty="0"/>
              </a:p>
              <a:p>
                <a:r>
                  <a:rPr lang="ru-RU" dirty="0" smtClean="0"/>
                  <a:t>     Решить </a:t>
                </a:r>
                <a:r>
                  <a:rPr lang="ru-RU" dirty="0"/>
                  <a:t>эту проблему</a:t>
                </a:r>
                <a:r>
                  <a:rPr lang="ru-RU" dirty="0" smtClean="0"/>
                  <a:t>:</a:t>
                </a:r>
              </a:p>
              <a:p>
                <a:endParaRPr lang="ru-RU" dirty="0"/>
              </a:p>
              <a:p>
                <a:pPr marL="171450" indent="-171450">
                  <a:buClr>
                    <a:schemeClr val="accent4">
                      <a:lumMod val="75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en-US" dirty="0"/>
                  <a:t>l</a:t>
                </a:r>
                <a:r>
                  <a:rPr lang="en-US" dirty="0" smtClean="0"/>
                  <a:t>og</a:t>
                </a:r>
                <a:r>
                  <a:rPr lang="ru-RU" dirty="0"/>
                  <a:t>- трансформация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71450" indent="-171450">
                  <a:buClr>
                    <a:schemeClr val="accent4">
                      <a:lumMod val="75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ru-RU" dirty="0"/>
                  <a:t>п</a:t>
                </a:r>
                <a:r>
                  <a:rPr lang="ru-RU" dirty="0" smtClean="0"/>
                  <a:t>ереопределить </a:t>
                </a:r>
                <a:r>
                  <a:rPr lang="ru-RU" dirty="0"/>
                  <a:t>зависимую переменную</a:t>
                </a:r>
                <a:endParaRPr lang="en-US" dirty="0"/>
              </a:p>
              <a:p>
                <a:pPr marL="171450" indent="-171450">
                  <a:buClr>
                    <a:schemeClr val="accent4">
                      <a:lumMod val="75000"/>
                    </a:schemeClr>
                  </a:buClr>
                  <a:buFont typeface="Wingdings" panose="05000000000000000000" pitchFamily="2" charset="2"/>
                  <a:buChar char="ü"/>
                </a:pPr>
                <a:endParaRPr lang="ru-RU" b="1" dirty="0" smtClean="0">
                  <a:solidFill>
                    <a:schemeClr val="tx1"/>
                  </a:solidFill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Проверка на условия применимости</a:t>
            </a:r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43" y="2190750"/>
            <a:ext cx="4403408" cy="14643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375150" y="3877387"/>
            <a:ext cx="375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>
                <a:latin typeface="IBM Plex Sans" panose="020B0604020202020204" charset="0"/>
              </a:rPr>
              <a:t>Примеры </a:t>
            </a:r>
            <a:r>
              <a:rPr lang="ru-RU" sz="1000" dirty="0" err="1">
                <a:solidFill>
                  <a:schemeClr val="tx1"/>
                </a:solidFill>
              </a:rPr>
              <a:t>гетероскедастичности</a:t>
            </a:r>
            <a:endParaRPr lang="ru-RU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43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553998"/>
          </a:xfrm>
        </p:spPr>
        <p:txBody>
          <a:bodyPr/>
          <a:lstStyle/>
          <a:p>
            <a:r>
              <a:rPr lang="ru-RU" b="1" dirty="0" smtClean="0"/>
              <a:t> Трансформация данных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825453"/>
                  </p:ext>
                </p:extLst>
              </p:nvPr>
            </p:nvGraphicFramePr>
            <p:xfrm>
              <a:off x="517523" y="1404729"/>
              <a:ext cx="8127999" cy="29719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Трансформация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6E32E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Уравнение регрессии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6E32E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i="0" dirty="0" smtClean="0">
                              <a:latin typeface="+mn-lt"/>
                            </a:rPr>
                            <a:t>Оценочное</a:t>
                          </a:r>
                          <a:r>
                            <a:rPr lang="ru-RU" i="0" baseline="0" dirty="0" smtClean="0">
                              <a:latin typeface="+mn-lt"/>
                            </a:rPr>
                            <a:t> значение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ru-RU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ru-RU" dirty="0"/>
                        </a:p>
                      </a:txBody>
                      <a:tcPr>
                        <a:solidFill>
                          <a:srgbClr val="6E32E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r>
                            <a:rPr lang="ru-RU" dirty="0" smtClean="0"/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endParaRPr lang="ru-RU" dirty="0"/>
                        </a:p>
                        <a:p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ru-RU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ru-RU" dirty="0"/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1/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/>
                                </a:rPr>
                                <m:t>1/</m:t>
                              </m:r>
                              <m:r>
                                <a:rPr lang="en-US" i="1" dirty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dirty="0" smtClean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/>
                                </a:rPr>
                                <m:t>𝑞𝑟𝑡</m:t>
                              </m:r>
                              <m:r>
                                <a:rPr lang="en-US" i="1" dirty="0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s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/>
                                </a:rPr>
                                <m:t>𝑞𝑟𝑡</m:t>
                              </m:r>
                              <m:d>
                                <m:dPr>
                                  <m:ctrlPr>
                                    <a:rPr lang="en-US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 smtClean="0"/>
                            <a:t>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endParaRPr lang="ru-RU" dirty="0"/>
                        </a:p>
                        <a:p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ru-RU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( </m:t>
                                        </m:r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𝑙𝑜𝑔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dirty="0" smtClean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1 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log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⁡(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  <a:p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dirty="0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 dirty="0" smtClean="0"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b="0" i="1" dirty="0" smtClean="0">
                                    <a:latin typeface="Cambria Math"/>
                                  </a:rPr>
                                  <m:t>и 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 dirty="0" smtClean="0">
                                    <a:latin typeface="Cambria Math"/>
                                  </a:rPr>
                                  <m:t>log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⁡(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log(y)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ru-RU" dirty="0"/>
                        </a:p>
                        <a:p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ru-RU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log</m:t>
                                    </m:r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⁡(</m:t>
                                    </m:r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ru-RU" dirty="0"/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/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825453"/>
                  </p:ext>
                </p:extLst>
              </p:nvPr>
            </p:nvGraphicFramePr>
            <p:xfrm>
              <a:off x="517523" y="1404729"/>
              <a:ext cx="8127999" cy="29719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Трансформация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6E32E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Уравнение регрессии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6E32E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1639" r="-225" b="-700000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25" t="-72941" r="-200450" b="-4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72941" r="-100000" b="-4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72941" r="-225" b="-402353"/>
                          </a:stretch>
                        </a:blipFill>
                      </a:tcPr>
                    </a:tc>
                  </a:tr>
                  <a:tr h="52844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25" t="-168966" r="-200450" b="-2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168966" r="-100000" b="-2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168966" r="-225" b="-293103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25" t="-275294" r="-20045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275294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275294" r="-225" b="-200000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25" t="-375294" r="-20045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375294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375294" r="-225" b="-100000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25" t="-475294" r="-200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475294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475294" r="-22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Подзаголовок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Условия применимости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451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en-US" dirty="0" smtClean="0"/>
              <a:t>3</a:t>
            </a:r>
            <a:r>
              <a:rPr lang="ru-RU" dirty="0" smtClean="0"/>
              <a:t> </a:t>
            </a:r>
            <a:r>
              <a:rPr lang="ru-RU" dirty="0"/>
              <a:t>метода построения линейной регрессии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Математические формулы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Матричный метод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Метод градиентного спуска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Подбор коэффициентов модели линейной регрессии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7061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Расчет коэффициентов по формулам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endParaRPr lang="ru-RU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𝑏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/>
                                </a:rPr>
                                <m:t>)(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b/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 smtClean="0"/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ru-RU" dirty="0" smtClean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 smtClean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r>
                  <a:rPr lang="ru-RU" dirty="0" smtClean="0"/>
                  <a:t>Получим модель вида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ru-RU" i="1">
                        <a:latin typeface="Cambria Math"/>
                      </a:rPr>
                      <m:t>=0.1715 + 0. 0387∗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</m:oMath>
                </a14:m>
                <a:r>
                  <a:rPr lang="ru-RU" dirty="0" smtClean="0"/>
                  <a:t>   для случайных величин цена и площадь</a:t>
                </a:r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43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63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Расчет коэффициентов по формулам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1109350"/>
            <a:ext cx="4213225" cy="18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46" y="1115789"/>
            <a:ext cx="4381908" cy="22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471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b="1" dirty="0"/>
              <a:t>Функция потерь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ru-RU" dirty="0"/>
                  <a:t>Функция потерь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𝑚𝑠𝑒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- мера измерения ошибок, которые функция делает на нашем наборе </a:t>
                </a:r>
                <a:r>
                  <a:rPr lang="ru-RU" dirty="0" smtClean="0"/>
                  <a:t>данных</a:t>
                </a:r>
              </a:p>
              <a:p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𝑚𝑠𝑒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– число измерений</a:t>
                </a:r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72" y="2673667"/>
            <a:ext cx="3869055" cy="96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52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48"/>
          <p:cNvCxnSpPr>
            <a:stCxn id="265" idx="4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48"/>
          <p:cNvCxnSpPr>
            <a:stCxn id="268" idx="4"/>
            <a:endCxn id="270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4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IBM Plex Sans"/>
                <a:ea typeface="IBM Plex Sans"/>
                <a:cs typeface="IBM Plex Sans"/>
                <a:sym typeface="IBM Plex Sans"/>
              </a:rPr>
              <a:t>Расчет вероятностей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8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8" name="Google Shape;268;p48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0" name="Google Shape;270;p48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2" name="Google Shape;272;p48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IBM Plex Sans"/>
                <a:ea typeface="IBM Plex Sans"/>
                <a:cs typeface="IBM Plex Sans"/>
                <a:sym typeface="IBM Plex Sans"/>
              </a:rPr>
              <a:t>Дискретные распределения вероятностей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3" name="Google Shape;273;p48"/>
          <p:cNvSpPr txBox="1">
            <a:spLocks noGrp="1"/>
          </p:cNvSpPr>
          <p:nvPr>
            <p:ph type="subTitle" idx="3"/>
          </p:nvPr>
        </p:nvSpPr>
        <p:spPr>
          <a:xfrm>
            <a:off x="995121" y="3131142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Разведочный анализ</a:t>
            </a:r>
            <a:r>
              <a:rPr lang="ru" dirty="0" smtClean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4" name="Google Shape;274;p48"/>
          <p:cNvSpPr txBox="1">
            <a:spLocks noGrp="1"/>
          </p:cNvSpPr>
          <p:nvPr>
            <p:ph type="subTitle" idx="4"/>
          </p:nvPr>
        </p:nvSpPr>
        <p:spPr>
          <a:xfrm>
            <a:off x="1001561" y="3966812"/>
            <a:ext cx="1220045" cy="75973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 smtClean="0"/>
              <a:t>Непрерывная случайная величина</a:t>
            </a:r>
            <a:endParaRPr dirty="0">
              <a:sym typeface="IBM Plex Sans"/>
            </a:endParaRPr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</a:t>
            </a:r>
            <a:r>
              <a:rPr lang="ru" dirty="0" smtClean="0"/>
              <a:t>курса</a:t>
            </a:r>
            <a:endParaRPr dirty="0"/>
          </a:p>
        </p:txBody>
      </p:sp>
      <p:cxnSp>
        <p:nvCxnSpPr>
          <p:cNvPr id="277" name="Google Shape;277;p48"/>
          <p:cNvCxnSpPr>
            <a:stCxn id="278" idx="4"/>
            <a:endCxn id="279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8"/>
          <p:cNvCxnSpPr>
            <a:stCxn id="279" idx="4"/>
            <a:endCxn id="281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48"/>
          <p:cNvCxnSpPr>
            <a:stCxn id="281" idx="4"/>
            <a:endCxn id="283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8"/>
          <p:cNvSpPr txBox="1">
            <a:spLocks noGrp="1"/>
          </p:cNvSpPr>
          <p:nvPr>
            <p:ph type="subTitle" idx="1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Тестирование </a:t>
            </a:r>
            <a:r>
              <a:rPr lang="ru-RU" dirty="0" smtClean="0"/>
              <a:t>гипотез. Параметрические тесты</a:t>
            </a:r>
            <a:endParaRPr dirty="0">
              <a:solidFill>
                <a:schemeClr val="lt2"/>
              </a:solidFill>
              <a:sym typeface="IBM Plex Sans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9" name="Google Shape;279;p48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48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8"/>
          <p:cNvSpPr txBox="1">
            <a:spLocks noGrp="1"/>
          </p:cNvSpPr>
          <p:nvPr>
            <p:ph type="subTitle" idx="2"/>
          </p:nvPr>
        </p:nvSpPr>
        <p:spPr>
          <a:xfrm>
            <a:off x="311401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Сравнение долей. Построение доверительного интервала</a:t>
            </a:r>
          </a:p>
        </p:txBody>
      </p:sp>
      <p:sp>
        <p:nvSpPr>
          <p:cNvPr id="286" name="Google Shape;286;p48"/>
          <p:cNvSpPr txBox="1">
            <a:spLocks noGrp="1"/>
          </p:cNvSpPr>
          <p:nvPr>
            <p:ph type="subTitle" idx="3"/>
          </p:nvPr>
        </p:nvSpPr>
        <p:spPr>
          <a:xfrm>
            <a:off x="3114012" y="3124438"/>
            <a:ext cx="1358927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Тестирование гипотез. </a:t>
            </a:r>
            <a:r>
              <a:rPr lang="ru-RU" dirty="0" smtClean="0"/>
              <a:t>Непараметрические </a:t>
            </a:r>
            <a:r>
              <a:rPr lang="ru-RU" dirty="0"/>
              <a:t>тесты</a:t>
            </a:r>
            <a:endParaRPr lang="ru-RU" dirty="0">
              <a:solidFill>
                <a:schemeClr val="lt2"/>
              </a:solidFill>
            </a:endParaRPr>
          </a:p>
        </p:txBody>
      </p:sp>
      <p:sp>
        <p:nvSpPr>
          <p:cNvPr id="287" name="Google Shape;287;p48"/>
          <p:cNvSpPr txBox="1">
            <a:spLocks noGrp="1"/>
          </p:cNvSpPr>
          <p:nvPr>
            <p:ph type="subTitle" idx="4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tx1"/>
                </a:solidFill>
              </a:rPr>
              <a:t>Корреляционный анализ</a:t>
            </a:r>
            <a:endParaRPr dirty="0">
              <a:solidFill>
                <a:schemeClr val="tx1"/>
              </a:solidFill>
              <a:sym typeface="IBM Plex Sans"/>
            </a:endParaRPr>
          </a:p>
        </p:txBody>
      </p:sp>
      <p:cxnSp>
        <p:nvCxnSpPr>
          <p:cNvPr id="288" name="Google Shape;288;p48"/>
          <p:cNvCxnSpPr>
            <a:stCxn id="289" idx="4"/>
            <a:endCxn id="290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48"/>
          <p:cNvCxnSpPr>
            <a:stCxn id="290" idx="4"/>
            <a:endCxn id="292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8"/>
          <p:cNvCxnSpPr>
            <a:stCxn id="292" idx="4"/>
            <a:endCxn id="294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48"/>
          <p:cNvSpPr txBox="1">
            <a:spLocks noGrp="1"/>
          </p:cNvSpPr>
          <p:nvPr>
            <p:ph type="subTitle" idx="1"/>
          </p:nvPr>
        </p:nvSpPr>
        <p:spPr>
          <a:xfrm>
            <a:off x="5220038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 smtClean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Регрессионный анализ</a:t>
            </a:r>
            <a:endParaRPr b="1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9" name="Google Shape;289;p48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8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48"/>
          <p:cNvSpPr txBox="1">
            <a:spLocks noGrp="1"/>
          </p:cNvSpPr>
          <p:nvPr>
            <p:ph type="subTitle" idx="2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7" name="Google Shape;297;p48"/>
          <p:cNvSpPr txBox="1">
            <a:spLocks noGrp="1"/>
          </p:cNvSpPr>
          <p:nvPr>
            <p:ph type="subTitle" idx="3"/>
          </p:nvPr>
        </p:nvSpPr>
        <p:spPr>
          <a:xfrm>
            <a:off x="5220038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" name="Google Shape;298;p48"/>
          <p:cNvSpPr txBox="1">
            <a:spLocks noGrp="1"/>
          </p:cNvSpPr>
          <p:nvPr>
            <p:ph type="subTitle" idx="4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99" name="Google Shape;299;p48"/>
          <p:cNvCxnSpPr>
            <a:stCxn id="300" idx="4"/>
            <a:endCxn id="301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48"/>
          <p:cNvCxnSpPr>
            <a:stCxn id="301" idx="4"/>
            <a:endCxn id="303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48"/>
          <p:cNvCxnSpPr>
            <a:stCxn id="303" idx="4"/>
            <a:endCxn id="305" idx="0"/>
          </p:cNvCxnSpPr>
          <p:nvPr/>
        </p:nvCxnSpPr>
        <p:spPr>
          <a:xfrm>
            <a:off x="703385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48"/>
          <p:cNvSpPr txBox="1">
            <a:spLocks noGrp="1"/>
          </p:cNvSpPr>
          <p:nvPr>
            <p:ph type="subTitle" idx="1"/>
          </p:nvPr>
        </p:nvSpPr>
        <p:spPr>
          <a:xfrm>
            <a:off x="732606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0" name="Google Shape;300;p48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5" name="Google Shape;305;p48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48"/>
          <p:cNvSpPr txBox="1">
            <a:spLocks noGrp="1"/>
          </p:cNvSpPr>
          <p:nvPr>
            <p:ph type="subTitle" idx="2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" name="Google Shape;308;p48"/>
          <p:cNvSpPr txBox="1">
            <a:spLocks noGrp="1"/>
          </p:cNvSpPr>
          <p:nvPr>
            <p:ph type="subTitle" idx="3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4"/>
          </p:nvPr>
        </p:nvSpPr>
        <p:spPr>
          <a:xfrm>
            <a:off x="732606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" name="Google Shape;265;p48"/>
          <p:cNvSpPr/>
          <p:nvPr/>
        </p:nvSpPr>
        <p:spPr>
          <a:xfrm>
            <a:off x="539975" y="228227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0" name="Google Shape;264;p48"/>
          <p:cNvCxnSpPr/>
          <p:nvPr/>
        </p:nvCxnSpPr>
        <p:spPr>
          <a:xfrm>
            <a:off x="715775" y="2627433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264;p48"/>
          <p:cNvCxnSpPr/>
          <p:nvPr/>
        </p:nvCxnSpPr>
        <p:spPr>
          <a:xfrm>
            <a:off x="721065" y="3476013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265;p48"/>
          <p:cNvSpPr/>
          <p:nvPr/>
        </p:nvSpPr>
        <p:spPr>
          <a:xfrm>
            <a:off x="539975" y="311823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smtClean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" name="Google Shape;265;p48"/>
          <p:cNvSpPr/>
          <p:nvPr/>
        </p:nvSpPr>
        <p:spPr>
          <a:xfrm>
            <a:off x="539975" y="396681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smtClean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" name="Google Shape;265;p48"/>
          <p:cNvSpPr/>
          <p:nvPr/>
        </p:nvSpPr>
        <p:spPr>
          <a:xfrm>
            <a:off x="2645988" y="227583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smtClean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" name="Google Shape;265;p48"/>
          <p:cNvSpPr/>
          <p:nvPr/>
        </p:nvSpPr>
        <p:spPr>
          <a:xfrm>
            <a:off x="2645988" y="1446916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smtClean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" name="Google Shape;265;p48"/>
          <p:cNvSpPr/>
          <p:nvPr/>
        </p:nvSpPr>
        <p:spPr>
          <a:xfrm>
            <a:off x="2646004" y="312467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smtClean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" name="Google Shape;266;p48"/>
          <p:cNvSpPr/>
          <p:nvPr/>
        </p:nvSpPr>
        <p:spPr>
          <a:xfrm>
            <a:off x="4752013" y="1453679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smtClean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" name="Google Shape;265;p48"/>
          <p:cNvSpPr/>
          <p:nvPr/>
        </p:nvSpPr>
        <p:spPr>
          <a:xfrm>
            <a:off x="2646004" y="39669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smtClean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553998"/>
          </a:xfrm>
        </p:spPr>
        <p:txBody>
          <a:bodyPr/>
          <a:lstStyle/>
          <a:p>
            <a:r>
              <a:rPr lang="ru-RU" b="1" dirty="0"/>
              <a:t>Матричный метод расчета коэффициентов линейной регрессии.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ru-RU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b</m:t>
                          </m:r>
                        </m:e>
                        <m:sub>
                          <m:r>
                            <a:rPr lang="ru-RU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ru-RU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b</m:t>
                          </m:r>
                        </m:e>
                        <m:sub>
                          <m:r>
                            <a:rPr lang="ru-RU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ru-RU" dirty="0" smtClean="0"/>
              </a:p>
              <a:p>
                <a:endParaRPr lang="ru-RU" dirty="0"/>
              </a:p>
              <a:p>
                <a:r>
                  <a:rPr lang="en-US" i="1" dirty="0"/>
                  <a:t>Y</a:t>
                </a:r>
                <a:r>
                  <a:rPr lang="ru-RU" i="1" dirty="0"/>
                  <a:t> = </a:t>
                </a:r>
                <a:r>
                  <a:rPr lang="en-US" i="1" dirty="0"/>
                  <a:t>X</a:t>
                </a:r>
                <a:r>
                  <a:rPr lang="ru-RU" i="1" dirty="0"/>
                  <a:t> * </a:t>
                </a:r>
                <a:r>
                  <a:rPr lang="en-US" i="1" dirty="0"/>
                  <a:t>B</a:t>
                </a:r>
                <a:endParaRPr lang="ru-RU" dirty="0"/>
              </a:p>
              <a:p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  <a:p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</m:e>
                      </m:acc>
                      <m:r>
                        <a:rPr lang="ru-RU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i="1">
                              <a:latin typeface="Cambria Math"/>
                            </a:rPr>
                            <m:t>∗</m:t>
                          </m:r>
                          <m:r>
                            <a:rPr lang="ru-RU" i="1">
                              <a:latin typeface="Cambria Math"/>
                            </a:rPr>
                            <m:t>𝑋</m:t>
                          </m:r>
                          <m:r>
                            <a:rPr lang="ru-RU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ru-RU" i="1">
                          <a:latin typeface="Cambria Math"/>
                        </a:rPr>
                        <m:t>∗</m:t>
                      </m:r>
                      <m:sSup>
                        <m:sSupPr>
                          <m:ctrlPr>
                            <a:rPr lang="ru-RU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ru-RU" i="1">
                          <a:latin typeface="Cambria Math"/>
                        </a:rPr>
                        <m:t>∗</m:t>
                      </m:r>
                      <m:r>
                        <a:rPr lang="ru-RU" i="1"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3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1225944"/>
            <a:ext cx="3060700" cy="31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1225945"/>
            <a:ext cx="3076575" cy="202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531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540000" y="720000"/>
                <a:ext cx="8064000" cy="581698"/>
              </a:xfrm>
            </p:spPr>
            <p:txBody>
              <a:bodyPr/>
              <a:lstStyle/>
              <a:p>
                <a:r>
                  <a:rPr lang="ru-RU" b="1" dirty="0"/>
                  <a:t>Расчет коэффициентов методом градиентного </a:t>
                </a:r>
                <a:r>
                  <a:rPr lang="ru-RU" b="1" dirty="0" smtClean="0"/>
                  <a:t>спуска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ru-RU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  <m:r>
                          <a:rPr lang="ru-RU" b="1">
                            <a:latin typeface="Cambria Math"/>
                          </a:rPr>
                          <m:t>=</m:t>
                        </m:r>
                        <m:r>
                          <a:rPr lang="en-US" b="1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ru-RU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ru-RU" dirty="0"/>
                  <a:t/>
                </a:r>
                <a:br>
                  <a:rPr lang="ru-RU" dirty="0"/>
                </a:br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0000" y="720000"/>
                <a:ext cx="8064000" cy="581698"/>
              </a:xfrm>
              <a:blipFill rotWithShape="1">
                <a:blip r:embed="rId2"/>
                <a:stretch>
                  <a:fillRect l="-1815" t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54150"/>
            <a:ext cx="3904276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4" y="1460500"/>
            <a:ext cx="3814791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832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Метод градиентного спуска (продолжение)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" y="1244600"/>
            <a:ext cx="6299835" cy="2838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67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b="1" dirty="0" smtClean="0"/>
              <a:t>Функци</a:t>
            </a:r>
            <a:r>
              <a:rPr lang="ru-RU" b="1" dirty="0"/>
              <a:t>и</a:t>
            </a:r>
            <a:r>
              <a:rPr lang="ru-RU" b="1" dirty="0" smtClean="0"/>
              <a:t> </a:t>
            </a:r>
            <a:r>
              <a:rPr lang="ru-RU" b="1" dirty="0"/>
              <a:t>в </a:t>
            </a:r>
            <a:r>
              <a:rPr lang="en-US" b="1" dirty="0"/>
              <a:t>Python</a:t>
            </a:r>
            <a:r>
              <a:rPr lang="ru-RU" b="1" dirty="0"/>
              <a:t> для построения линейной регрессии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" y="1257300"/>
            <a:ext cx="4410961" cy="349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248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b="1" dirty="0" smtClean="0"/>
              <a:t>Ф</a:t>
            </a:r>
            <a:r>
              <a:rPr lang="ru-RU" dirty="0" smtClean="0"/>
              <a:t>ункция </a:t>
            </a:r>
            <a:r>
              <a:rPr lang="en-US" dirty="0" smtClean="0"/>
              <a:t>predict()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Функции в </a:t>
            </a:r>
            <a:r>
              <a:rPr lang="en-US" dirty="0" smtClean="0"/>
              <a:t>Python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1135381"/>
            <a:ext cx="6195060" cy="10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2280297"/>
            <a:ext cx="7071360" cy="252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91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540000" y="720000"/>
                <a:ext cx="8064000" cy="577659"/>
              </a:xfrm>
            </p:spPr>
            <p:txBody>
              <a:bodyPr/>
              <a:lstStyle/>
              <a:p>
                <a:r>
                  <a:rPr lang="ru-RU" b="1" dirty="0" smtClean="0"/>
                  <a:t>Коэффициент детерминации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dirty="0"/>
                  <a:t/>
                </a:r>
                <a:br>
                  <a:rPr lang="ru-RU" dirty="0"/>
                </a:br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0000" y="720000"/>
                <a:ext cx="8064000" cy="577659"/>
              </a:xfrm>
              <a:blipFill rotWithShape="1">
                <a:blip r:embed="rId2"/>
                <a:stretch>
                  <a:fillRect l="-1815" t="-115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ru-RU" dirty="0"/>
                  <a:t>Коэффициент детерминации показывает, какую долю изменчивости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</m:oMath>
                </a14:m>
                <a:r>
                  <a:rPr lang="ru-RU" dirty="0"/>
                  <a:t> описала подобранная математическая модель. Коэффициент детерминации равен квадрату коэффициента корреляции и обозначается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=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3"/>
                <a:stretch>
                  <a:fillRect l="-1210" t="-1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Метрики оценки полученной модели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6" y="1904682"/>
            <a:ext cx="4166554" cy="25453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1607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b="1" dirty="0"/>
              <a:t>Оценка значимости математической </a:t>
            </a:r>
            <a:r>
              <a:rPr lang="ru-RU" b="1" dirty="0" smtClean="0"/>
              <a:t>модели</a:t>
            </a:r>
            <a:r>
              <a:rPr lang="en-US" b="1" dirty="0" smtClean="0"/>
              <a:t>. </a:t>
            </a:r>
            <a:r>
              <a:rPr lang="ru-RU" b="1" dirty="0" smtClean="0"/>
              <a:t>Критерий Фишера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F-</a:t>
            </a:r>
            <a:r>
              <a:rPr lang="ru-RU" sz="1400" dirty="0">
                <a:solidFill>
                  <a:schemeClr val="tx1"/>
                </a:solidFill>
              </a:rPr>
              <a:t>критерий Фишера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позволяет оценить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ru-RU" sz="1400" dirty="0" smtClean="0">
                <a:solidFill>
                  <a:schemeClr val="tx1"/>
                </a:solidFill>
              </a:rPr>
              <a:t>значимость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модели линейной   </a:t>
            </a:r>
            <a:r>
              <a:rPr lang="ru-RU" sz="1400" dirty="0" smtClean="0">
                <a:solidFill>
                  <a:schemeClr val="tx1"/>
                </a:solidFill>
              </a:rPr>
              <a:t>регрессии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ru-RU" sz="1400" i="1" dirty="0">
                <a:latin typeface="Times New Roman" pitchFamily="18" charset="0"/>
              </a:rPr>
              <a:t>Установим уровень значимости  </a:t>
            </a:r>
            <a:r>
              <a:rPr lang="el-GR" sz="1400" i="1" dirty="0">
                <a:latin typeface="Times New Roman" pitchFamily="18" charset="0"/>
              </a:rPr>
              <a:t>α</a:t>
            </a:r>
            <a:r>
              <a:rPr lang="ru-RU" sz="1400" i="1" dirty="0">
                <a:latin typeface="Times New Roman" pitchFamily="18" charset="0"/>
              </a:rPr>
              <a:t> =0,05.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Метрики оценки полученной модели</a:t>
            </a:r>
          </a:p>
          <a:p>
            <a:endParaRPr lang="ru-RU" dirty="0"/>
          </a:p>
        </p:txBody>
      </p:sp>
      <p:pic>
        <p:nvPicPr>
          <p:cNvPr id="5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307" y="2678264"/>
            <a:ext cx="3766185" cy="195770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88" y="1265619"/>
            <a:ext cx="3989163" cy="102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0" y="2456253"/>
            <a:ext cx="4901887" cy="204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254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b="1" dirty="0"/>
              <a:t>Оценка значимости математической модели</a:t>
            </a:r>
            <a:r>
              <a:rPr lang="en-US" b="1" dirty="0"/>
              <a:t>. </a:t>
            </a:r>
            <a:r>
              <a:rPr lang="ru-RU" b="1" dirty="0"/>
              <a:t>Критерий Фишера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Метрики оценки полученной модели</a:t>
            </a:r>
          </a:p>
          <a:p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9" y="1959253"/>
            <a:ext cx="6928834" cy="220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70079" y="1376330"/>
            <a:ext cx="141577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latin typeface="Times New Roman" pitchFamily="18" charset="0"/>
              </a:rPr>
              <a:t>F</a:t>
            </a:r>
            <a:r>
              <a:rPr lang="ru-RU" i="1" dirty="0">
                <a:latin typeface="Times New Roman" pitchFamily="18" charset="0"/>
              </a:rPr>
              <a:t>р = </a:t>
            </a:r>
            <a:r>
              <a:rPr lang="en-US" dirty="0">
                <a:latin typeface="Times New Roman" pitchFamily="18" charset="0"/>
              </a:rPr>
              <a:t>MS</a:t>
            </a:r>
            <a:r>
              <a:rPr lang="ru-RU" dirty="0">
                <a:latin typeface="Times New Roman" pitchFamily="18" charset="0"/>
              </a:rPr>
              <a:t>ф/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</a:rPr>
              <a:t>MSo</a:t>
            </a:r>
            <a:endParaRPr lang="ru-RU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776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b="1" dirty="0"/>
              <a:t>Оценка значимости математической модели</a:t>
            </a:r>
            <a:r>
              <a:rPr lang="en-US" b="1" dirty="0"/>
              <a:t>. </a:t>
            </a:r>
            <a:r>
              <a:rPr lang="ru-RU" b="1" dirty="0"/>
              <a:t>Критерий Фишера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Метрики оценки полученной модели</a:t>
            </a:r>
          </a:p>
          <a:p>
            <a:endParaRPr lang="ru-RU" dirty="0"/>
          </a:p>
        </p:txBody>
      </p:sp>
      <p:pic>
        <p:nvPicPr>
          <p:cNvPr id="6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149" y="1551904"/>
            <a:ext cx="3766185" cy="195770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00" y="1551904"/>
            <a:ext cx="3109456" cy="318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658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553998"/>
          </a:xfrm>
        </p:spPr>
        <p:txBody>
          <a:bodyPr/>
          <a:lstStyle/>
          <a:p>
            <a:r>
              <a:rPr lang="ru-RU" b="1" dirty="0"/>
              <a:t> Оценка значимости отдельных </a:t>
            </a:r>
            <a:r>
              <a:rPr lang="ru-RU" b="1" dirty="0" smtClean="0"/>
              <a:t>коэффициентов. Критерий Стьюдента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Метрики оценки полученной модели</a:t>
            </a:r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8" y="2208727"/>
            <a:ext cx="6452316" cy="25886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dirty="0" smtClean="0">
                <a:solidFill>
                  <a:schemeClr val="tx1"/>
                </a:solidFill>
              </a:rPr>
              <a:t>-</a:t>
            </a:r>
            <a:r>
              <a:rPr lang="ru-RU" sz="1400" dirty="0" smtClean="0">
                <a:solidFill>
                  <a:schemeClr val="tx1"/>
                </a:solidFill>
              </a:rPr>
              <a:t>критерий </a:t>
            </a:r>
            <a:r>
              <a:rPr lang="ru-RU" sz="1400" dirty="0" err="1" smtClean="0">
                <a:solidFill>
                  <a:schemeClr val="tx1"/>
                </a:solidFill>
              </a:rPr>
              <a:t>Стьюдетнта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позволяет оценить значимость отдельных коэффициентов 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модели линейной   регрессии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ru-RU" sz="1400" i="1" dirty="0" smtClean="0">
                <a:latin typeface="Times New Roman" pitchFamily="18" charset="0"/>
              </a:rPr>
              <a:t>Установим уровень значимости  </a:t>
            </a:r>
            <a:r>
              <a:rPr lang="el-GR" sz="1400" i="1" dirty="0" smtClean="0">
                <a:latin typeface="Times New Roman" pitchFamily="18" charset="0"/>
              </a:rPr>
              <a:t>α</a:t>
            </a:r>
            <a:r>
              <a:rPr lang="ru-RU" sz="1400" i="1" dirty="0" smtClean="0">
                <a:latin typeface="Times New Roman" pitchFamily="18" charset="0"/>
              </a:rPr>
              <a:t> =0,05.</a:t>
            </a:r>
          </a:p>
          <a:p>
            <a:endParaRPr lang="ru-RU" sz="1400" i="1" dirty="0" smtClean="0">
              <a:latin typeface="Times New Roman" pitchFamily="18" charset="0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374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будет на уроке </a:t>
            </a:r>
            <a:r>
              <a:rPr lang="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486124" y="1407616"/>
            <a:ext cx="5501926" cy="163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200" dirty="0" smtClean="0">
                <a:solidFill>
                  <a:schemeClr val="dk1"/>
                </a:solidFill>
              </a:rPr>
              <a:t>Методы нахождения коэффициентов для уравнения линейной регрессии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 </a:t>
            </a:r>
            <a:r>
              <a:rPr lang="ru-RU" sz="1200" dirty="0" smtClean="0">
                <a:solidFill>
                  <a:schemeClr val="dk1"/>
                </a:solidFill>
              </a:rPr>
              <a:t>Условия применимости линейной регрессии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Оценка полученной модели линейной регрессии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</a:rPr>
              <a:t> Логистическая регрессия</a:t>
            </a:r>
            <a:endParaRPr lang="ru-RU"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endParaRPr lang="ru-RU"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План урока</a:t>
            </a:r>
            <a:endParaRPr dirty="0"/>
          </a:p>
        </p:txBody>
      </p:sp>
      <p:pic>
        <p:nvPicPr>
          <p:cNvPr id="5" name="Google Shape;1088;p10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923" y="2397604"/>
            <a:ext cx="1156115" cy="1667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553998"/>
          </a:xfrm>
        </p:spPr>
        <p:txBody>
          <a:bodyPr/>
          <a:lstStyle/>
          <a:p>
            <a:r>
              <a:rPr lang="ru-RU" b="1" dirty="0"/>
              <a:t>Оценка значимости отдельных коэффициентов. Критерий Стьюдента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Метрики оценки полученной модели</a:t>
            </a:r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5" y="1134476"/>
            <a:ext cx="5221592" cy="3753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450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Графические модели линейной регрессии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r>
                  <a:rPr lang="ru-RU" dirty="0"/>
                  <a:t> </a:t>
                </a:r>
                <a:r>
                  <a:rPr lang="ru-RU" dirty="0" smtClean="0"/>
                  <a:t> О</a:t>
                </a:r>
                <a:r>
                  <a:rPr lang="ru-RU" dirty="0" smtClean="0"/>
                  <a:t>кончательная </a:t>
                </a:r>
                <a:r>
                  <a:rPr lang="ru-RU" dirty="0"/>
                  <a:t>модель имеет вид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ru-RU" i="1">
                        <a:latin typeface="Cambria Math"/>
                      </a:rPr>
                      <m:t>=0.1715 + 0. 0387∗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Метрики оценки полученной модели</a:t>
            </a:r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6" y="1400421"/>
            <a:ext cx="3528060" cy="2149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94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553998"/>
          </a:xfrm>
        </p:spPr>
        <p:txBody>
          <a:bodyPr/>
          <a:lstStyle/>
          <a:p>
            <a:r>
              <a:rPr lang="ru-RU" b="1" dirty="0"/>
              <a:t>Логистическая регрессия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ru-RU" dirty="0"/>
                  <a:t>Логистическая регрессия применяется, когда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</m:oMath>
                </a14:m>
                <a:r>
                  <a:rPr lang="ru-RU" dirty="0"/>
                  <a:t> является бинарной переменной (0 или 1). Т.е. с помощью этого метода мы можем решить задачу бинарной классификации.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695" r="-1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5" y="1802112"/>
            <a:ext cx="2774888" cy="146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02" y="1802112"/>
            <a:ext cx="5389535" cy="34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5" y="3341388"/>
            <a:ext cx="5934075" cy="15335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6830956" y="3856510"/>
                <a:ext cx="1973041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𝑠𝑖𝑔𝑚𝑜𝑖𝑑</m:t>
                      </m:r>
                      <m:r>
                        <a:rPr lang="ru-RU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𝑚𝑜𝑑𝑙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956" y="3856510"/>
                <a:ext cx="1973041" cy="503279"/>
              </a:xfrm>
              <a:prstGeom prst="rect">
                <a:avLst/>
              </a:prstGeom>
              <a:blipFill rotWithShape="1">
                <a:blip r:embed="rId6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270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mtClean="0"/>
              <a:t>Регрессионный  </a:t>
            </a:r>
            <a:r>
              <a:rPr lang="ru-RU" dirty="0" smtClean="0"/>
              <a:t>анализ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 </a:t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359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Линейная регрессия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i="1" dirty="0" smtClean="0"/>
          </a:p>
          <a:p>
            <a:endParaRPr lang="ru-RU" i="1" dirty="0"/>
          </a:p>
          <a:p>
            <a:endParaRPr lang="ru-RU" i="1" dirty="0" smtClean="0"/>
          </a:p>
          <a:p>
            <a:endParaRPr lang="ru-RU" i="1" dirty="0"/>
          </a:p>
          <a:p>
            <a:endParaRPr lang="ru-RU" i="1" dirty="0" smtClean="0"/>
          </a:p>
          <a:p>
            <a:endParaRPr lang="ru-RU" i="1" dirty="0"/>
          </a:p>
          <a:p>
            <a:endParaRPr lang="ru-RU" i="1" dirty="0" smtClean="0"/>
          </a:p>
          <a:p>
            <a:endParaRPr lang="ru-RU" i="1" dirty="0"/>
          </a:p>
          <a:p>
            <a:endParaRPr lang="ru-RU" i="1" dirty="0" smtClean="0"/>
          </a:p>
          <a:p>
            <a:endParaRPr lang="ru-RU" i="1" dirty="0"/>
          </a:p>
          <a:p>
            <a:endParaRPr lang="ru-RU" i="1" dirty="0" smtClean="0"/>
          </a:p>
          <a:p>
            <a:endParaRPr lang="ru-RU" i="1" dirty="0"/>
          </a:p>
          <a:p>
            <a:endParaRPr lang="ru-RU" i="1" dirty="0" smtClean="0"/>
          </a:p>
          <a:p>
            <a:endParaRPr lang="ru-RU" i="1" dirty="0"/>
          </a:p>
          <a:p>
            <a:r>
              <a:rPr lang="ru-RU" i="1" dirty="0" smtClean="0"/>
              <a:t>                                                   </a:t>
            </a:r>
          </a:p>
          <a:p>
            <a:r>
              <a:rPr lang="ru-RU" i="1" dirty="0"/>
              <a:t> </a:t>
            </a:r>
            <a:r>
              <a:rPr lang="ru-RU" i="1" dirty="0" smtClean="0"/>
              <a:t>                                                           </a:t>
            </a:r>
            <a:r>
              <a:rPr lang="ru-RU" sz="1000" i="1" dirty="0" smtClean="0"/>
              <a:t>двумерные </a:t>
            </a:r>
            <a:r>
              <a:rPr lang="ru-RU" sz="1000" i="1" dirty="0"/>
              <a:t>данные</a:t>
            </a:r>
          </a:p>
          <a:p>
            <a:endParaRPr lang="ru-RU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854200"/>
            <a:ext cx="2352209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854200"/>
            <a:ext cx="289459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85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</a:pPr>
            <a:r>
              <a:rPr lang="ru-RU" dirty="0" smtClean="0">
                <a:solidFill>
                  <a:schemeClr val="tx1"/>
                </a:solidFill>
                <a:latin typeface="IBM Plex Sans" panose="020B0604020202020204" charset="0"/>
                <a:ea typeface="Roboto"/>
                <a:cs typeface="Rod" pitchFamily="49" charset="-79"/>
              </a:rPr>
              <a:t>	    Многомерный </a:t>
            </a:r>
            <a:r>
              <a:rPr lang="ru-RU" dirty="0">
                <a:solidFill>
                  <a:schemeClr val="tx1"/>
                </a:solidFill>
                <a:latin typeface="IBM Plex Sans" panose="020B0604020202020204" charset="0"/>
                <a:ea typeface="Roboto"/>
                <a:cs typeface="Rod" pitchFamily="49" charset="-79"/>
              </a:rPr>
              <a:t>статистический анализ – </a:t>
            </a:r>
            <a:r>
              <a:rPr lang="ru-RU" dirty="0" smtClean="0">
                <a:solidFill>
                  <a:schemeClr val="tx1"/>
                </a:solidFill>
                <a:latin typeface="IBM Plex Sans" panose="020B0604020202020204" charset="0"/>
                <a:ea typeface="Roboto"/>
                <a:cs typeface="Rod" pitchFamily="49" charset="-79"/>
              </a:rPr>
              <a:t>раздел статистики</a:t>
            </a:r>
            <a:r>
              <a:rPr lang="ru-RU" dirty="0">
                <a:solidFill>
                  <a:schemeClr val="tx1"/>
                </a:solidFill>
                <a:latin typeface="IBM Plex Sans" panose="020B0604020202020204" charset="0"/>
                <a:ea typeface="Roboto"/>
                <a:cs typeface="Rod" pitchFamily="49" charset="-79"/>
              </a:rPr>
              <a:t>, который посвящен </a:t>
            </a:r>
            <a:r>
              <a:rPr lang="ru-RU" dirty="0" smtClean="0">
                <a:solidFill>
                  <a:schemeClr val="tx1"/>
                </a:solidFill>
                <a:latin typeface="IBM Plex Sans" panose="020B0604020202020204" charset="0"/>
                <a:ea typeface="Roboto"/>
                <a:cs typeface="Rod" pitchFamily="49" charset="-79"/>
              </a:rPr>
              <a:t>исследованиям  экспериментов с </a:t>
            </a:r>
            <a:r>
              <a:rPr lang="ru-RU" dirty="0">
                <a:solidFill>
                  <a:schemeClr val="tx1"/>
                </a:solidFill>
                <a:latin typeface="IBM Plex Sans" panose="020B0604020202020204" charset="0"/>
                <a:ea typeface="Roboto"/>
                <a:cs typeface="Rod" pitchFamily="49" charset="-79"/>
              </a:rPr>
              <a:t>многомерными наблюдениями.</a:t>
            </a:r>
          </a:p>
          <a:p>
            <a:pPr>
              <a:lnSpc>
                <a:spcPct val="150000"/>
              </a:lnSpc>
            </a:pPr>
            <a:endParaRPr lang="ru-RU" i="1" dirty="0"/>
          </a:p>
          <a:p>
            <a:pPr>
              <a:lnSpc>
                <a:spcPct val="150000"/>
              </a:lnSpc>
            </a:pPr>
            <a:endParaRPr lang="ru-RU" i="1" dirty="0" smtClean="0"/>
          </a:p>
          <a:p>
            <a:pPr>
              <a:lnSpc>
                <a:spcPct val="150000"/>
              </a:lnSpc>
            </a:pPr>
            <a:endParaRPr lang="ru-RU" i="1" dirty="0"/>
          </a:p>
          <a:p>
            <a:r>
              <a:rPr lang="ru-RU" i="1" dirty="0" smtClean="0"/>
              <a:t>                                                                     </a:t>
            </a:r>
          </a:p>
          <a:p>
            <a:endParaRPr lang="ru-RU" sz="2000" i="1" dirty="0">
              <a:solidFill>
                <a:srgbClr val="6E32E0"/>
              </a:solidFill>
              <a:latin typeface="Cambria Math"/>
            </a:endParaRPr>
          </a:p>
          <a:p>
            <a:r>
              <a:rPr lang="ru-RU" sz="2000" i="1" dirty="0" smtClean="0">
                <a:solidFill>
                  <a:srgbClr val="6E32E0"/>
                </a:solidFill>
                <a:latin typeface="Cambria Math"/>
              </a:rPr>
              <a:t>                                                     </a:t>
            </a:r>
          </a:p>
          <a:p>
            <a:endParaRPr lang="ru-RU" sz="2000" dirty="0">
              <a:solidFill>
                <a:srgbClr val="6E32E0"/>
              </a:solidFill>
            </a:endParaRPr>
          </a:p>
          <a:p>
            <a:pPr>
              <a:lnSpc>
                <a:spcPct val="150000"/>
              </a:lnSpc>
            </a:pPr>
            <a:endParaRPr lang="ru-RU" i="1" dirty="0" smtClean="0"/>
          </a:p>
        </p:txBody>
      </p:sp>
      <p:pic>
        <p:nvPicPr>
          <p:cNvPr id="5" name="Google Shape;1089;p10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093" y="2220278"/>
            <a:ext cx="1482126" cy="156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3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94" y="3074735"/>
            <a:ext cx="1423100" cy="142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747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Парная линейная регрессия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ru-RU" sz="1400" dirty="0"/>
                  <a:t> </a:t>
                </a:r>
                <a:r>
                  <a:rPr lang="ru-RU" sz="1400" dirty="0" smtClean="0"/>
                  <a:t>        </a:t>
                </a:r>
                <a:r>
                  <a:rPr lang="ru-RU" sz="1400" dirty="0" smtClean="0"/>
                  <a:t>Если </a:t>
                </a:r>
                <a:r>
                  <a:rPr lang="ru-RU" sz="1400" dirty="0" smtClean="0"/>
                  <a:t>признак один, то такая линейная регрессия называется парной. Она описывает связь признака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1400" dirty="0" smtClean="0"/>
                  <a:t> </a:t>
                </a:r>
                <a:r>
                  <a:rPr lang="ru-RU" sz="1400" dirty="0"/>
                  <a:t>с результирующим </a:t>
                </a:r>
                <a:r>
                  <a:rPr lang="ru-RU" sz="1400" dirty="0" smtClean="0"/>
                  <a:t>признаком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ru-RU" sz="1400" dirty="0" smtClean="0"/>
                  <a:t>.</a:t>
                </a:r>
                <a:endParaRPr lang="en-US" sz="1400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/>
                          <a:ea typeface="Roboto"/>
                          <a:cs typeface="Roboto"/>
                        </a:rPr>
                        <m:t>𝑦</m:t>
                      </m:r>
                      <m:r>
                        <a:rPr lang="en-US" sz="1600" i="1" dirty="0">
                          <a:latin typeface="Cambria Math"/>
                          <a:ea typeface="Roboto"/>
                          <a:cs typeface="Roboto"/>
                        </a:rPr>
                        <m:t> = </m:t>
                      </m:r>
                      <m:r>
                        <a:rPr lang="en-US" sz="1600" i="1" dirty="0">
                          <a:latin typeface="Cambria Math"/>
                          <a:ea typeface="Roboto"/>
                          <a:cs typeface="Roboto"/>
                        </a:rPr>
                        <m:t>𝑎</m:t>
                      </m:r>
                      <m:r>
                        <a:rPr lang="en-US" sz="1600" i="1" dirty="0">
                          <a:latin typeface="Cambria Math"/>
                          <a:ea typeface="Roboto"/>
                          <a:cs typeface="Roboto"/>
                        </a:rPr>
                        <m:t> + </m:t>
                      </m:r>
                      <m:r>
                        <a:rPr lang="en-US" sz="1600" i="1" dirty="0">
                          <a:latin typeface="Cambria Math"/>
                          <a:ea typeface="Roboto"/>
                          <a:cs typeface="Roboto"/>
                        </a:rPr>
                        <m:t>𝑏𝑥</m:t>
                      </m:r>
                    </m:oMath>
                  </m:oMathPara>
                </a14:m>
                <a:endParaRPr lang="ru-RU" sz="1600" i="1" dirty="0">
                  <a:latin typeface="Times New Roman" pitchFamily="18" charset="0"/>
                  <a:ea typeface="Roboto"/>
                  <a:cs typeface="Roboto"/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362" t="-1695" r="-15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98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Коэффициенты уравнения линейной регрессии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501027"/>
            <a:ext cx="3959225" cy="279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1" y="1495425"/>
            <a:ext cx="3525754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2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Как образуется прямая линейной регрессии?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ru-RU" dirty="0" smtClean="0"/>
                  <a:t>Определяемся с моделью 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ru-RU" dirty="0" smtClean="0"/>
              </a:p>
              <a:p>
                <a:pPr marL="228600" indent="-228600">
                  <a:buAutoNum type="arabicPeriod"/>
                </a:pPr>
                <a:r>
                  <a:rPr lang="ru-RU" dirty="0" smtClean="0"/>
                  <a:t>Находим коэффициенты </a:t>
                </a:r>
                <a:r>
                  <a:rPr lang="el-GR" dirty="0" smtClean="0"/>
                  <a:t>β</a:t>
                </a:r>
                <a:r>
                  <a:rPr lang="ru-RU" dirty="0" smtClean="0"/>
                  <a:t> для уравнения линейной регрессии</a:t>
                </a:r>
              </a:p>
              <a:p>
                <a:pPr marL="228600" indent="-228600">
                  <a:buAutoNum type="arabicPeriod"/>
                </a:pPr>
                <a:r>
                  <a:rPr lang="ru-RU" dirty="0" smtClean="0"/>
                  <a:t>Подставляем в это уравнение значения признака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рассчитываем оценочные значения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𝑦</m:t>
                    </m:r>
                  </m:oMath>
                </a14:m>
                <a:endParaRPr lang="ru-RU" dirty="0" smtClean="0"/>
              </a:p>
              <a:p>
                <a:pPr marL="228600" indent="-228600">
                  <a:buAutoNum type="arabicPeriod"/>
                </a:pPr>
                <a:endParaRPr lang="ru-RU" dirty="0" smtClean="0"/>
              </a:p>
              <a:p>
                <a:pPr marL="228600" indent="-228600">
                  <a:buAutoNum type="arabicPeriod"/>
                </a:pPr>
                <a:endParaRPr lang="ru-RU" dirty="0"/>
              </a:p>
              <a:p>
                <a:pPr marL="228600" indent="-228600">
                  <a:buAutoNum type="arabicPeriod"/>
                </a:pPr>
                <a:endParaRPr lang="ru-RU" dirty="0" smtClean="0"/>
              </a:p>
              <a:p>
                <a:pPr marL="228600" indent="-228600">
                  <a:buAutoNum type="arabicPeriod"/>
                </a:pPr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r>
                  <a:rPr lang="ru-RU" dirty="0" smtClean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m:rPr>
                            <m:nor/>
                          </m:rPr>
                          <a:rPr lang="ru-RU" dirty="0"/>
                          <m:t> 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+…+</m:t>
                    </m:r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</m:e>
                        </m:acc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m:rPr>
                            <m:nor/>
                          </m:rPr>
                          <a:rPr lang="ru-RU" dirty="0"/>
                          <m:t> 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𝑚𝑖𝑛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86" t="-20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Метод наименьших квадратов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907" y="2121973"/>
            <a:ext cx="2337593" cy="23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08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Условия применимости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311907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1210</Words>
  <Application>Microsoft Office PowerPoint</Application>
  <PresentationFormat>Экран (16:9)</PresentationFormat>
  <Paragraphs>253</Paragraphs>
  <Slides>33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2" baseType="lpstr">
      <vt:lpstr>Arial</vt:lpstr>
      <vt:lpstr>IBM Plex Sans</vt:lpstr>
      <vt:lpstr>IBM Plex Sans SemiBold</vt:lpstr>
      <vt:lpstr>Cambria Math</vt:lpstr>
      <vt:lpstr>Rod</vt:lpstr>
      <vt:lpstr>Times New Roman</vt:lpstr>
      <vt:lpstr>Wingdings</vt:lpstr>
      <vt:lpstr>Roboto</vt:lpstr>
      <vt:lpstr>Макет шаблона GB</vt:lpstr>
      <vt:lpstr>Регрессионный анализ </vt:lpstr>
      <vt:lpstr>План курса</vt:lpstr>
      <vt:lpstr>Что будет на уроке сегодня</vt:lpstr>
      <vt:lpstr>Линейная регрессия</vt:lpstr>
      <vt:lpstr>Презентация PowerPoint</vt:lpstr>
      <vt:lpstr>Парная линейная регрессия</vt:lpstr>
      <vt:lpstr>Коэффициенты уравнения линейной регрессии</vt:lpstr>
      <vt:lpstr>Как образуется прямая линейной регрессии?</vt:lpstr>
      <vt:lpstr>Условия применимости</vt:lpstr>
      <vt:lpstr>Условия применимости</vt:lpstr>
      <vt:lpstr>1.Наличие линейной зависимости между независимой переменной x и зависимой y</vt:lpstr>
      <vt:lpstr>2 Независимость остатков</vt:lpstr>
      <vt:lpstr>Нормальное распределение остатков</vt:lpstr>
      <vt:lpstr>Гомоскедастичность</vt:lpstr>
      <vt:lpstr> Трансформация данных </vt:lpstr>
      <vt:lpstr>3 метода построения линейной регрессии</vt:lpstr>
      <vt:lpstr>Расчет коэффициентов по формулам</vt:lpstr>
      <vt:lpstr>Презентация PowerPoint</vt:lpstr>
      <vt:lpstr>Функция потерь</vt:lpstr>
      <vt:lpstr>Матричный метод расчета коэффициентов линейной регрессии. </vt:lpstr>
      <vt:lpstr>Расчет коэффициентов методом градиентного спуска для 〖 y ̂=β〗_1 x </vt:lpstr>
      <vt:lpstr>Презентация PowerPoint</vt:lpstr>
      <vt:lpstr>Функции в Python для построения линейной регрессии</vt:lpstr>
      <vt:lpstr>Функция predict()</vt:lpstr>
      <vt:lpstr>Коэффициент детерминации R^2 </vt:lpstr>
      <vt:lpstr>Оценка значимости математической модели. Критерий Фишера</vt:lpstr>
      <vt:lpstr>Оценка значимости математической модели. Критерий Фишера</vt:lpstr>
      <vt:lpstr>Оценка значимости математической модели. Критерий Фишера</vt:lpstr>
      <vt:lpstr> Оценка значимости отдельных коэффициентов. Критерий Стьюдента </vt:lpstr>
      <vt:lpstr>Оценка значимости отдельных коэффициентов. Критерий Стьюдента </vt:lpstr>
      <vt:lpstr>Графические модели линейной регрессии</vt:lpstr>
      <vt:lpstr>Логистическая регрессия </vt:lpstr>
      <vt:lpstr>Конец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по шрифтам  Палитра   Знакомство и содержание урока  Слайды для теории  Слайды для визуального контента  Отбивки и цитаты  Графики и таблицы</dc:title>
  <dc:creator>HdTer</dc:creator>
  <cp:lastModifiedBy>RePack by Diakov</cp:lastModifiedBy>
  <cp:revision>337</cp:revision>
  <dcterms:modified xsi:type="dcterms:W3CDTF">2022-07-07T07:37:51Z</dcterms:modified>
</cp:coreProperties>
</file>